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0" r:id="rId7"/>
    <p:sldId id="264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-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5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48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8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20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47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90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6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4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8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95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C5083-FF03-459F-B001-4C6BE3713993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021E3-FCCF-450C-B26B-ECA5CBC5B8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37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8717" y="270456"/>
            <a:ext cx="9144000" cy="338714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C000"/>
                </a:solidFill>
              </a:rPr>
              <a:t/>
            </a:r>
            <a:br>
              <a:rPr lang="ru-RU" b="1" i="1" dirty="0" smtClean="0">
                <a:solidFill>
                  <a:srgbClr val="FFC000"/>
                </a:solidFill>
              </a:rPr>
            </a:br>
            <a:r>
              <a:rPr lang="ru-RU" b="1" i="1" dirty="0">
                <a:solidFill>
                  <a:srgbClr val="FFC000"/>
                </a:solidFill>
              </a:rPr>
              <a:t/>
            </a:r>
            <a:br>
              <a:rPr lang="ru-RU" b="1" i="1" dirty="0">
                <a:solidFill>
                  <a:srgbClr val="FFC000"/>
                </a:solidFill>
              </a:rPr>
            </a:br>
            <a:r>
              <a:rPr lang="ru-RU" b="1" i="1" dirty="0" smtClean="0">
                <a:solidFill>
                  <a:srgbClr val="FFC000"/>
                </a:solidFill>
              </a:rPr>
              <a:t/>
            </a:r>
            <a:br>
              <a:rPr lang="ru-RU" b="1" i="1" dirty="0" smtClean="0">
                <a:solidFill>
                  <a:srgbClr val="FFC000"/>
                </a:solidFill>
              </a:rPr>
            </a:br>
            <a:r>
              <a:rPr lang="ru-RU" b="1" i="1" dirty="0">
                <a:solidFill>
                  <a:srgbClr val="FFC000"/>
                </a:solidFill>
              </a:rPr>
              <a:t/>
            </a:r>
            <a:br>
              <a:rPr lang="ru-RU" b="1" i="1" dirty="0">
                <a:solidFill>
                  <a:srgbClr val="FFC000"/>
                </a:solidFill>
              </a:rPr>
            </a:br>
            <a:r>
              <a:rPr lang="ru-RU" b="1" i="1" dirty="0" smtClean="0">
                <a:solidFill>
                  <a:srgbClr val="FFC000"/>
                </a:solidFill>
              </a:rPr>
              <a:t/>
            </a:r>
            <a:br>
              <a:rPr lang="ru-RU" b="1" i="1" dirty="0" smtClean="0">
                <a:solidFill>
                  <a:srgbClr val="FFC000"/>
                </a:solidFill>
              </a:rPr>
            </a:br>
            <a:r>
              <a:rPr lang="ru-RU" b="1" i="1" dirty="0">
                <a:solidFill>
                  <a:srgbClr val="FFC000"/>
                </a:solidFill>
              </a:rPr>
              <a:t/>
            </a:r>
            <a:br>
              <a:rPr lang="ru-RU" b="1" i="1" dirty="0">
                <a:solidFill>
                  <a:srgbClr val="FFC000"/>
                </a:solidFill>
              </a:rPr>
            </a:br>
            <a:r>
              <a:rPr lang="ru-RU" b="1" i="1" dirty="0" smtClean="0">
                <a:solidFill>
                  <a:srgbClr val="FFC000"/>
                </a:solidFill>
              </a:rPr>
              <a:t/>
            </a:r>
            <a:br>
              <a:rPr lang="ru-RU" b="1" i="1" dirty="0" smtClean="0">
                <a:solidFill>
                  <a:srgbClr val="FFC000"/>
                </a:solidFill>
              </a:rPr>
            </a:b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25769" y="2404562"/>
            <a:ext cx="786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smtClean="0">
                <a:solidFill>
                  <a:srgbClr val="FFC000"/>
                </a:solidFill>
              </a:rPr>
              <a:t>  «</a:t>
            </a:r>
            <a:r>
              <a:rPr lang="ru-RU" sz="4800" b="1" i="1" dirty="0">
                <a:solidFill>
                  <a:srgbClr val="FFC000"/>
                </a:solidFill>
              </a:rPr>
              <a:t>Режимные моменты»</a:t>
            </a:r>
            <a:br>
              <a:rPr lang="ru-RU" sz="4800" b="1" i="1" dirty="0">
                <a:solidFill>
                  <a:srgbClr val="FFC000"/>
                </a:solidFill>
              </a:rPr>
            </a:br>
            <a:r>
              <a:rPr lang="ru-RU" sz="4800" b="1" i="1" dirty="0">
                <a:solidFill>
                  <a:srgbClr val="FFC000"/>
                </a:solidFill>
              </a:rPr>
              <a:t>в МОУ детском саду №21</a:t>
            </a:r>
            <a:br>
              <a:rPr lang="ru-RU" sz="4800" b="1" i="1" dirty="0">
                <a:solidFill>
                  <a:srgbClr val="FFC000"/>
                </a:solidFill>
              </a:rPr>
            </a:br>
            <a:r>
              <a:rPr lang="ru-RU" sz="4800" b="1" i="1" dirty="0">
                <a:solidFill>
                  <a:srgbClr val="FFC000"/>
                </a:solidFill>
              </a:rPr>
              <a:t/>
            </a:r>
            <a:br>
              <a:rPr lang="ru-RU" sz="4800" b="1" i="1" dirty="0">
                <a:solidFill>
                  <a:srgbClr val="FFC000"/>
                </a:solidFill>
              </a:rPr>
            </a:br>
            <a:endParaRPr lang="ru-RU" sz="4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19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933" y="682506"/>
            <a:ext cx="10515600" cy="4351338"/>
          </a:xfrm>
        </p:spPr>
        <p:txBody>
          <a:bodyPr/>
          <a:lstStyle/>
          <a:p>
            <a:r>
              <a:rPr lang="ru-RU" dirty="0" smtClean="0"/>
              <a:t>Режим работы дошкольного учреждения и длительность пребывания в нём детей </a:t>
            </a:r>
            <a:r>
              <a:rPr lang="ru-RU" dirty="0" err="1" smtClean="0"/>
              <a:t>реглваментируется</a:t>
            </a:r>
            <a:r>
              <a:rPr lang="ru-RU" dirty="0" smtClean="0"/>
              <a:t> уставом нашей школы (группы функционируют в режиме 5-дневной рабочей недели с 12 часовым пребыванием детей с 7.00 до 19.00)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Для качественного обеспечения организации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жизнедеятельности детей для каждого возрастного</a:t>
            </a:r>
          </a:p>
          <a:p>
            <a:pPr marL="0" indent="0">
              <a:buNone/>
            </a:pPr>
            <a:r>
              <a:rPr lang="ru-RU" dirty="0" smtClean="0"/>
              <a:t>  периода в структурном подразделении составлен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режим дня с учётом  требований СанПиНа.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998" y="2407789"/>
            <a:ext cx="2800951" cy="420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56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чего нужен режим дня?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Режим</a:t>
            </a:r>
            <a:r>
              <a:rPr lang="ru-RU" dirty="0"/>
              <a:t> дня основан на правильном чередовании видов деятельности и отдыха. </a:t>
            </a:r>
            <a:r>
              <a:rPr lang="ru-RU" b="1" dirty="0" smtClean="0"/>
              <a:t>Режим</a:t>
            </a:r>
            <a:r>
              <a:rPr lang="en-US" b="1" dirty="0" smtClean="0"/>
              <a:t>  </a:t>
            </a:r>
            <a:r>
              <a:rPr lang="ru-RU" dirty="0" smtClean="0"/>
              <a:t>дня </a:t>
            </a:r>
            <a:r>
              <a:rPr lang="ru-RU" dirty="0"/>
              <a:t>способствует развитию </a:t>
            </a:r>
            <a:r>
              <a:rPr lang="ru-RU" dirty="0" smtClean="0"/>
              <a:t>ребенка</a:t>
            </a:r>
            <a:r>
              <a:rPr lang="ru-RU" dirty="0"/>
              <a:t>, приучает его к дисциплине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При соблюдении </a:t>
            </a:r>
            <a:r>
              <a:rPr lang="ru-RU" b="1" dirty="0"/>
              <a:t>режима</a:t>
            </a:r>
            <a:r>
              <a:rPr lang="ru-RU" dirty="0"/>
              <a:t> вырабатываются привычки. Ребенок при соблюдении </a:t>
            </a:r>
            <a:r>
              <a:rPr lang="ru-RU" b="1" dirty="0" smtClean="0"/>
              <a:t>режима</a:t>
            </a:r>
            <a:r>
              <a:rPr lang="en-US" b="1" dirty="0" smtClean="0"/>
              <a:t> </a:t>
            </a:r>
            <a:r>
              <a:rPr lang="ru-RU" dirty="0" smtClean="0"/>
              <a:t>растет </a:t>
            </a:r>
            <a:r>
              <a:rPr lang="ru-RU" dirty="0"/>
              <a:t>организованным, вырабатывается и укрепляется воля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Соблюдение </a:t>
            </a:r>
            <a:r>
              <a:rPr lang="ru-RU" b="1" dirty="0"/>
              <a:t>режима</a:t>
            </a:r>
            <a:r>
              <a:rPr lang="ru-RU" dirty="0"/>
              <a:t> позволяет ребенку вырабатывать необходимые для жизни рефлексы и реакции, укреплять и сохранять здоровье.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437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7100" y="1068403"/>
            <a:ext cx="8119344" cy="6333423"/>
          </a:xfrm>
        </p:spPr>
        <p:txBody>
          <a:bodyPr/>
          <a:lstStyle/>
          <a:p>
            <a:r>
              <a:rPr lang="ru-RU" dirty="0"/>
              <a:t>Для того чтобы </a:t>
            </a:r>
            <a:r>
              <a:rPr lang="ru-RU" b="1" dirty="0"/>
              <a:t>режим</a:t>
            </a:r>
            <a:r>
              <a:rPr lang="ru-RU" dirty="0"/>
              <a:t> превратился в привычку, </a:t>
            </a:r>
            <a:r>
              <a:rPr lang="ru-RU" dirty="0" smtClean="0"/>
              <a:t>желательно придерживаться  режима дня детского учреждения и дома, а так же  </a:t>
            </a:r>
            <a:r>
              <a:rPr lang="ru-RU" b="1" dirty="0" smtClean="0"/>
              <a:t>родители</a:t>
            </a:r>
            <a:r>
              <a:rPr lang="ru-RU" dirty="0"/>
              <a:t> должны не только учить этому ребенка, но и сами соблюдать и показывать пользу </a:t>
            </a:r>
            <a:r>
              <a:rPr lang="ru-RU" b="1" dirty="0"/>
              <a:t>режима</a:t>
            </a:r>
            <a:r>
              <a:rPr lang="ru-RU" dirty="0"/>
              <a:t>, на собственном </a:t>
            </a:r>
            <a:r>
              <a:rPr lang="ru-RU" dirty="0" smtClean="0"/>
              <a:t>примере.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Для </a:t>
            </a:r>
            <a:r>
              <a:rPr lang="ru-RU" dirty="0"/>
              <a:t>детей каждого возраста должен быть свой </a:t>
            </a:r>
            <a:r>
              <a:rPr lang="ru-RU" b="1" dirty="0"/>
              <a:t>режим</a:t>
            </a:r>
            <a:r>
              <a:rPr lang="ru-RU" dirty="0"/>
              <a:t> – это определенные часы приема пищи, бодрствование, сон, пребывание на свежем воздухе.</a:t>
            </a:r>
          </a:p>
          <a:p>
            <a:endParaRPr lang="ru-RU" dirty="0"/>
          </a:p>
        </p:txBody>
      </p:sp>
      <p:pic>
        <p:nvPicPr>
          <p:cNvPr id="1026" name="Picture 2" descr="http://tecemo.aktivni.si/media/cache/upload/Photo/2013/04/29/druzina-tek_fb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06" y="1443789"/>
            <a:ext cx="3513221" cy="351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206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4901" y="1187383"/>
            <a:ext cx="6367914" cy="6298097"/>
          </a:xfrm>
        </p:spPr>
        <p:txBody>
          <a:bodyPr>
            <a:normAutofit/>
          </a:bodyPr>
          <a:lstStyle/>
          <a:p>
            <a:r>
              <a:rPr lang="ru-RU" dirty="0"/>
              <a:t>Самый важный </a:t>
            </a:r>
            <a:r>
              <a:rPr lang="ru-RU" dirty="0" smtClean="0"/>
              <a:t>компонент</a:t>
            </a:r>
            <a:r>
              <a:rPr lang="ru-RU" dirty="0"/>
              <a:t> </a:t>
            </a:r>
            <a:r>
              <a:rPr lang="ru-RU" b="1" dirty="0"/>
              <a:t>режима это сон</a:t>
            </a:r>
            <a:r>
              <a:rPr lang="ru-RU" dirty="0"/>
              <a:t>. Дети должны вставать и ложиться в определенные часы. Если ребенок не ложиться в определенное время у него начинается хроническое недосыпание. </a:t>
            </a:r>
            <a:endParaRPr lang="ru-RU" dirty="0" smtClean="0"/>
          </a:p>
          <a:p>
            <a:r>
              <a:rPr lang="ru-RU" dirty="0" smtClean="0"/>
              <a:t>Недосыпание </a:t>
            </a:r>
            <a:r>
              <a:rPr lang="ru-RU" dirty="0"/>
              <a:t>делает ребенка вялым, расслабленным или же наоборот слишком перевозбужденным. И это пагубно отражается на общем развитии, способствует развитию лени.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2" y="1806262"/>
            <a:ext cx="521723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60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4905" y="254269"/>
            <a:ext cx="8471836" cy="55975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 b="1" dirty="0"/>
              <a:t>Основные режимные моменты детского сада</a:t>
            </a:r>
            <a:endParaRPr lang="ru-RU" altLang="ru-RU" sz="2100" dirty="0"/>
          </a:p>
          <a:p>
            <a:pPr eaLnBrk="1" hangingPunct="1">
              <a:lnSpc>
                <a:spcPct val="90000"/>
              </a:lnSpc>
            </a:pPr>
            <a:endParaRPr lang="ru-RU" altLang="ru-RU" sz="21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100" dirty="0"/>
              <a:t>Прием детей, осмотр, игры, утренняя гимнастика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100" dirty="0"/>
              <a:t>Подготовка к завтраку, завтрак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100" dirty="0"/>
              <a:t>Игры и детские виды деятельности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100" dirty="0"/>
              <a:t>Непосредственная образовательная деятельность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100" dirty="0"/>
              <a:t>Подготовка к прогулке, прогулка</a:t>
            </a:r>
          </a:p>
          <a:p>
            <a:pPr eaLnBrk="1" hangingPunct="1">
              <a:lnSpc>
                <a:spcPct val="90000"/>
              </a:lnSpc>
            </a:pPr>
            <a:endParaRPr lang="ru-RU" alt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530" y="59086"/>
            <a:ext cx="4564779" cy="342358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529" y="3522372"/>
            <a:ext cx="4564779" cy="33356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351" y="3524769"/>
            <a:ext cx="4447504" cy="33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2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256" y="305918"/>
            <a:ext cx="4537597" cy="3403198"/>
          </a:xfrm>
        </p:spPr>
      </p:pic>
      <p:sp>
        <p:nvSpPr>
          <p:cNvPr id="7" name="Прямоугольник 6"/>
          <p:cNvSpPr/>
          <p:nvPr/>
        </p:nvSpPr>
        <p:spPr>
          <a:xfrm>
            <a:off x="639650" y="202887"/>
            <a:ext cx="6720535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RU" sz="2100" dirty="0"/>
              <a:t>Возвращение с прогулки, подготовка к обеду и обед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RU" sz="2100" dirty="0"/>
              <a:t>Подготовка к сну, дневной сон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100" dirty="0"/>
              <a:t>Подъем после сна, водные процедуры, закаливающие </a:t>
            </a:r>
            <a:r>
              <a:rPr lang="ru-RU" altLang="ru-RU" sz="2100" dirty="0" smtClean="0"/>
              <a:t>   </a:t>
            </a:r>
            <a:r>
              <a:rPr lang="ru-RU" altLang="ru-RU" sz="2100" dirty="0"/>
              <a:t>мероприятия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RU" sz="2100" dirty="0"/>
              <a:t>Игры, самостоятельная деятельность детей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altLang="ru-RU" sz="2100" dirty="0" smtClean="0"/>
              <a:t>Подготовка </a:t>
            </a:r>
            <a:r>
              <a:rPr lang="ru-RU" altLang="ru-RU" sz="2100" dirty="0"/>
              <a:t>к ужину, ужин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100" dirty="0"/>
              <a:t>Игры, прогулка, уход детей домой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                                                             </a:t>
            </a:r>
            <a:endParaRPr lang="ru-RU" alt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" y="3269840"/>
            <a:ext cx="4546240" cy="34096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494" y="2667538"/>
            <a:ext cx="4357352" cy="326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3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4827" y="150799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5400" b="1" i="1" dirty="0" smtClean="0"/>
              <a:t>Все </a:t>
            </a:r>
            <a:r>
              <a:rPr lang="ru-RU" sz="5400" b="1" i="1" dirty="0"/>
              <a:t>хорошие привычки закладываются в детстве, </a:t>
            </a:r>
            <a:endParaRPr lang="ru-RU" sz="5400" b="1" i="1" dirty="0" smtClean="0"/>
          </a:p>
          <a:p>
            <a:pPr marL="0" indent="0" algn="ctr">
              <a:buNone/>
            </a:pPr>
            <a:r>
              <a:rPr lang="ru-RU" sz="5400" b="1" i="1" dirty="0" smtClean="0"/>
              <a:t>а </a:t>
            </a:r>
            <a:r>
              <a:rPr lang="ru-RU" sz="5400" b="1" i="1" dirty="0"/>
              <a:t>затем </a:t>
            </a:r>
            <a:endParaRPr lang="ru-RU" sz="5400" b="1" i="1" dirty="0" smtClean="0"/>
          </a:p>
          <a:p>
            <a:pPr marL="0" indent="0" algn="ctr">
              <a:buNone/>
            </a:pPr>
            <a:r>
              <a:rPr lang="ru-RU" sz="5400" b="1" i="1" dirty="0" smtClean="0"/>
              <a:t>помогают </a:t>
            </a:r>
            <a:r>
              <a:rPr lang="ru-RU" sz="5400" b="1" i="1" dirty="0"/>
              <a:t>во взрослой жизни.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226567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163</Words>
  <Application>Microsoft Office PowerPoint</Application>
  <PresentationFormat>Широкоэкранный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Тема Office</vt:lpstr>
      <vt:lpstr>       </vt:lpstr>
      <vt:lpstr>Презентация PowerPoint</vt:lpstr>
      <vt:lpstr>Для чего нужен режим дня?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«Режимные моменты»</dc:title>
  <dc:creator>user</dc:creator>
  <cp:lastModifiedBy>Windows User</cp:lastModifiedBy>
  <cp:revision>18</cp:revision>
  <dcterms:created xsi:type="dcterms:W3CDTF">2017-10-25T12:42:57Z</dcterms:created>
  <dcterms:modified xsi:type="dcterms:W3CDTF">2018-10-18T09:32:22Z</dcterms:modified>
</cp:coreProperties>
</file>